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7" r:id="rId15"/>
    <p:sldId id="278" r:id="rId16"/>
    <p:sldId id="283" r:id="rId17"/>
    <p:sldId id="282" r:id="rId18"/>
    <p:sldId id="286" r:id="rId19"/>
    <p:sldId id="281" r:id="rId20"/>
    <p:sldId id="279" r:id="rId21"/>
    <p:sldId id="285" r:id="rId22"/>
    <p:sldId id="270" r:id="rId23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2"/>
    <a:srgbClr val="4CB5A7"/>
    <a:srgbClr val="50AAE6"/>
    <a:srgbClr val="5A6EB4"/>
    <a:srgbClr val="A00078"/>
    <a:srgbClr val="59D57F"/>
    <a:srgbClr val="2418B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212" autoAdjust="0"/>
  </p:normalViewPr>
  <p:slideViewPr>
    <p:cSldViewPr>
      <p:cViewPr varScale="1">
        <p:scale>
          <a:sx n="100" d="100"/>
          <a:sy n="100" d="100"/>
        </p:scale>
        <p:origin x="194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Causes of death in Germany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Causes of death</c:v>
                </c:pt>
              </c:strCache>
            </c:strRef>
          </c:tx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207-491C-91F8-C52828B9138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4F1-42E1-B185-FD0C579B47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4F1-42E1-B185-FD0C579B47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4F1-42E1-B185-FD0C579B47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4F1-42E1-B185-FD0C579B4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Cardiovascular diseases</c:v>
                </c:pt>
                <c:pt idx="1">
                  <c:v>Cancers</c:v>
                </c:pt>
                <c:pt idx="2">
                  <c:v>Respiratory system diseases</c:v>
                </c:pt>
                <c:pt idx="3">
                  <c:v>Mental and behavioral disorders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338000</c:v>
                </c:pt>
                <c:pt idx="1">
                  <c:v>239600</c:v>
                </c:pt>
                <c:pt idx="2">
                  <c:v>61300</c:v>
                </c:pt>
                <c:pt idx="3">
                  <c:v>59322</c:v>
                </c:pt>
                <c:pt idx="4">
                  <c:v>294767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91C-91F8-C52828B9138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81C-4EC8-90B1-F6C2E935F9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81C-4EC8-90B1-F6C2E935F9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EA-4D93-9639-C56F1F8D88E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A1-4022-A54B-CAB9DC518B96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A1-4022-A54B-CAB9DC518B96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AA1-4022-A54B-CAB9DC518B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28.8</c:v>
                </c:pt>
                <c:pt idx="1">
                  <c:v>35.799999999999997</c:v>
                </c:pt>
                <c:pt idx="2">
                  <c:v>108.8</c:v>
                </c:pt>
                <c:pt idx="3">
                  <c:v>50.9</c:v>
                </c:pt>
                <c:pt idx="4">
                  <c:v>19.77</c:v>
                </c:pt>
                <c:pt idx="5">
                  <c:v>20.52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A1-4022-A54B-CAB9DC518B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Mean</a:t>
                </a:r>
                <a:r>
                  <a:rPr lang="de-DE" baseline="0" dirty="0"/>
                  <a:t> RSE (</a:t>
                </a:r>
                <a:r>
                  <a:rPr lang="de-DE" baseline="0" dirty="0" err="1"/>
                  <a:t>pixels</a:t>
                </a:r>
                <a:r>
                  <a:rPr lang="de-DE" baseline="0" dirty="0"/>
                  <a:t>)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DB-4DCB-9566-E04141D454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20557</c:v>
                </c:pt>
                <c:pt idx="4">
                  <c:v>583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A1-4022-A54B-CAB9DC518B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3-468D-B313-7E518311C987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3-468D-B313-7E518311C987}"/>
              </c:ext>
            </c:extLst>
          </c:dPt>
          <c:dPt>
            <c:idx val="5"/>
            <c:invertIfNegative val="0"/>
            <c:bubble3D val="0"/>
            <c:spPr>
              <a:solidFill>
                <a:srgbClr val="0096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33-468D-B313-7E518311C9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HT-LCNN</c:v>
                </c:pt>
                <c:pt idx="4">
                  <c:v>F-Clip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583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33-468D-B313-7E518311C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28.10.2022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5" r:id="rId3"/>
    <p:sldLayoutId id="2147483677" r:id="rId4"/>
    <p:sldLayoutId id="2147483674" r:id="rId5"/>
    <p:sldLayoutId id="2147483678" r:id="rId6"/>
    <p:sldLayoutId id="2147483676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295400"/>
            <a:ext cx="4446587" cy="649287"/>
          </a:xfrm>
        </p:spPr>
        <p:txBody>
          <a:bodyPr/>
          <a:lstStyle/>
          <a:p>
            <a:pPr eaLnBrk="1" hangingPunct="1"/>
            <a:r>
              <a:rPr lang="de-DE" altLang="de-DE" dirty="0"/>
              <a:t>Master Thesis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276600"/>
            <a:ext cx="12192000" cy="404813"/>
          </a:xfrm>
        </p:spPr>
        <p:txBody>
          <a:bodyPr/>
          <a:lstStyle/>
          <a:p>
            <a:pPr algn="ctr">
              <a:spcBef>
                <a:spcPct val="50000"/>
              </a:spcBef>
              <a:buSzTx/>
            </a:pPr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Dinggen Dai</a:t>
            </a: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108075" y="2008981"/>
            <a:ext cx="99758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Extracting a Mandrel’s Borders Using Machine Vision</a:t>
            </a:r>
            <a:endParaRPr lang="de-DE" altLang="de-DE" sz="2900" b="1" dirty="0">
              <a:solidFill>
                <a:schemeClr val="tx2"/>
              </a:solidFill>
            </a:endParaRP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8458200" y="2347688"/>
            <a:ext cx="346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r>
              <a:rPr lang="de-DE" altLang="de-DE" sz="1400" dirty="0"/>
              <a:t>B</a:t>
            </a:r>
            <a:r>
              <a:rPr lang="de-DE" altLang="zh-CN" sz="1400" dirty="0"/>
              <a:t>enedikt Haas</a:t>
            </a:r>
            <a:endParaRPr lang="de-DE" altLang="de-DE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altLang="zh-CN" dirty="0"/>
              <a:t>ethod: </a:t>
            </a:r>
            <a:r>
              <a:rPr lang="de-DE" altLang="zh-CN" dirty="0" err="1"/>
              <a:t>deep</a:t>
            </a:r>
            <a:r>
              <a:rPr lang="de-DE" altLang="zh-CN" dirty="0"/>
              <a:t> </a:t>
            </a:r>
            <a:r>
              <a:rPr lang="de-DE" altLang="zh-CN" dirty="0" err="1"/>
              <a:t>learning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8" y="1198563"/>
            <a:ext cx="5319684" cy="4821237"/>
          </a:xfrm>
        </p:spPr>
        <p:txBody>
          <a:bodyPr/>
          <a:lstStyle/>
          <a:p>
            <a:r>
              <a:rPr lang="de-DE" dirty="0"/>
              <a:t>HT-LCNN (ECCV 2020) [8]</a:t>
            </a:r>
          </a:p>
          <a:p>
            <a:pPr lvl="1"/>
            <a:r>
              <a:rPr lang="de-DE" altLang="zh-CN" dirty="0" err="1"/>
              <a:t>based</a:t>
            </a:r>
            <a:r>
              <a:rPr lang="de-DE" altLang="zh-CN" dirty="0"/>
              <a:t> on LCNN (ICCV 2019)</a:t>
            </a:r>
          </a:p>
          <a:p>
            <a:pPr lvl="1"/>
            <a:r>
              <a:rPr lang="de-DE" altLang="zh-CN" dirty="0" err="1"/>
              <a:t>add</a:t>
            </a:r>
            <a:r>
              <a:rPr lang="de-DE" altLang="zh-CN" dirty="0"/>
              <a:t> a </a:t>
            </a:r>
            <a:r>
              <a:rPr lang="de-DE" altLang="zh-CN" dirty="0" err="1"/>
              <a:t>trainable</a:t>
            </a:r>
            <a:r>
              <a:rPr lang="de-DE" altLang="zh-CN" dirty="0"/>
              <a:t> Hough </a:t>
            </a:r>
            <a:r>
              <a:rPr lang="de-DE" altLang="zh-CN" dirty="0" err="1"/>
              <a:t>transfrom</a:t>
            </a:r>
            <a:r>
              <a:rPr lang="de-DE" altLang="zh-CN" dirty="0"/>
              <a:t> block </a:t>
            </a:r>
            <a:r>
              <a:rPr lang="de-DE" altLang="zh-CN" dirty="0" err="1"/>
              <a:t>into</a:t>
            </a:r>
            <a:r>
              <a:rPr lang="de-DE" altLang="zh-CN" dirty="0"/>
              <a:t> a </a:t>
            </a:r>
            <a:r>
              <a:rPr lang="de-DE" altLang="zh-CN" dirty="0" err="1"/>
              <a:t>deep</a:t>
            </a:r>
            <a:r>
              <a:rPr lang="de-DE" altLang="zh-CN" dirty="0"/>
              <a:t> network</a:t>
            </a:r>
          </a:p>
          <a:p>
            <a:pPr lvl="1"/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DFCD-37C1-4BD9-8988-B404D488C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F-Clip [9]</a:t>
            </a:r>
          </a:p>
          <a:p>
            <a:pPr lvl="1"/>
            <a:r>
              <a:rPr lang="de-DE" dirty="0"/>
              <a:t>SOTA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detectors</a:t>
            </a:r>
            <a:r>
              <a:rPr lang="de-DE" dirty="0"/>
              <a:t> (2021)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: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faster</a:t>
            </a:r>
            <a:endParaRPr lang="de-DE" dirty="0"/>
          </a:p>
          <a:p>
            <a:pPr lvl="1"/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representation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a </a:t>
            </a:r>
            <a:r>
              <a:rPr lang="de-DE" altLang="zh-CN" dirty="0" err="1"/>
              <a:t>line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860D9-AB52-4DF9-9799-0CDEDECB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83" y="2834660"/>
            <a:ext cx="5188451" cy="2430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FF0BBC-F10F-4D70-A2A2-5BBF0CB72AC3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3137429-DD95-4ED2-AD47-EB9A7635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419600" cy="2765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3EF3B-8FFD-4602-A3A0-F7878B2A8ED2}"/>
              </a:ext>
            </a:extLst>
          </p:cNvPr>
          <p:cNvSpPr txBox="1"/>
          <p:nvPr/>
        </p:nvSpPr>
        <p:spPr>
          <a:xfrm>
            <a:off x="1032071" y="5498459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LCNN architecture</a:t>
            </a:r>
            <a:r>
              <a:rPr lang="de-DE" i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6DF3A-AFC6-4E97-8021-B2D171C1AB99}"/>
              </a:ext>
            </a:extLst>
          </p:cNvPr>
          <p:cNvSpPr txBox="1"/>
          <p:nvPr/>
        </p:nvSpPr>
        <p:spPr>
          <a:xfrm>
            <a:off x="7068169" y="549432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F-Clip architecture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76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Result</a:t>
            </a:r>
            <a:r>
              <a:rPr lang="de-DE" dirty="0"/>
              <a:t> &amp; Evaluation</a:t>
            </a:r>
            <a:endParaRPr lang="de-DE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15D96-98AA-4AF5-A7DE-71A6ACDE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6" y="1425330"/>
            <a:ext cx="5586995" cy="4572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85CA-4903-418C-99CD-0FDB2807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25329"/>
            <a:ext cx="5577851" cy="4572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C13F8-D340-4FEE-9662-497533A15B1B}"/>
              </a:ext>
            </a:extLst>
          </p:cNvPr>
          <p:cNvSpPr txBox="1"/>
          <p:nvPr/>
        </p:nvSpPr>
        <p:spPr>
          <a:xfrm>
            <a:off x="8174062" y="1240663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Without</a:t>
            </a:r>
            <a:r>
              <a:rPr lang="de-DE" dirty="0"/>
              <a:t> MCMLSD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5F421-2249-4DE2-A1C9-41D73F0DD66F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RSE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E2F820A-0653-4201-8B91-5A49E054BB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4972046"/>
              </p:ext>
            </p:extLst>
          </p:nvPr>
        </p:nvGraphicFramePr>
        <p:xfrm>
          <a:off x="6324600" y="1066800"/>
          <a:ext cx="5470525" cy="489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6ADFF-91D5-4F49-83E9-0EE755B853C9}"/>
              </a:ext>
            </a:extLst>
          </p:cNvPr>
          <p:cNvSpPr/>
          <p:nvPr/>
        </p:nvSpPr>
        <p:spPr>
          <a:xfrm>
            <a:off x="7162800" y="1295400"/>
            <a:ext cx="2971800" cy="43434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Classic </a:t>
            </a:r>
            <a:r>
              <a:rPr lang="de-DE" kern="0" dirty="0" err="1"/>
              <a:t>image</a:t>
            </a:r>
            <a:r>
              <a:rPr lang="de-DE" kern="0" dirty="0"/>
              <a:t> </a:t>
            </a:r>
            <a:r>
              <a:rPr lang="de-DE" kern="0" dirty="0" err="1"/>
              <a:t>process</a:t>
            </a:r>
            <a:r>
              <a:rPr lang="de-DE" kern="0" dirty="0"/>
              <a:t>: LSD</a:t>
            </a:r>
          </a:p>
          <a:p>
            <a:endParaRPr lang="de-DE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C1A3D-FAE0-4879-8849-5E9C4F0BD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9" y="1763916"/>
            <a:ext cx="11716322" cy="43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1AC4-6709-4E06-AF7D-F94334C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CF8-5870-4F51-B109-D4D9AAC93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2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90C5-C00C-47D5-BD17-114874DB4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2E5FA-29BD-4653-8697-35ED106E8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6" y="1981200"/>
            <a:ext cx="5586228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1E600-3F84-4D49-928C-9ABCDEBEFB9D}"/>
              </a:ext>
            </a:extLst>
          </p:cNvPr>
          <p:cNvSpPr txBox="1"/>
          <p:nvPr/>
        </p:nvSpPr>
        <p:spPr>
          <a:xfrm>
            <a:off x="837657" y="589228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Case 1: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20DDD-214C-420E-AA0B-58CA0B577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9" y="1979815"/>
            <a:ext cx="5853541" cy="3912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4E0AA-35A4-4ADE-BB86-05EC4473125A}"/>
              </a:ext>
            </a:extLst>
          </p:cNvPr>
          <p:cNvSpPr txBox="1"/>
          <p:nvPr/>
        </p:nvSpPr>
        <p:spPr>
          <a:xfrm>
            <a:off x="6629400" y="5908159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Case 2: </a:t>
            </a:r>
            <a:r>
              <a:rPr lang="de-DE" altLang="zh-CN" dirty="0" err="1"/>
              <a:t>noise</a:t>
            </a:r>
            <a:r>
              <a:rPr lang="de-DE" altLang="zh-CN" dirty="0"/>
              <a:t> (</a:t>
            </a:r>
            <a:r>
              <a:rPr lang="de-DE" altLang="zh-CN" dirty="0" err="1"/>
              <a:t>stent</a:t>
            </a:r>
            <a:r>
              <a:rPr lang="de-DE" altLang="zh-CN" dirty="0"/>
              <a:t> </a:t>
            </a:r>
            <a:r>
              <a:rPr lang="de-DE" altLang="zh-CN" dirty="0" err="1"/>
              <a:t>wire</a:t>
            </a:r>
            <a:r>
              <a:rPr lang="de-DE" altLang="zh-CN" dirty="0"/>
              <a:t>) </a:t>
            </a:r>
            <a:r>
              <a:rPr lang="de-DE" altLang="zh-CN" dirty="0" err="1"/>
              <a:t>around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left</a:t>
            </a:r>
            <a:r>
              <a:rPr lang="de-DE" altLang="zh-CN" dirty="0"/>
              <a:t> </a:t>
            </a:r>
            <a:r>
              <a:rPr lang="de-DE" altLang="zh-CN" dirty="0" err="1"/>
              <a:t>border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6C274E-5838-4795-AB8D-696230D66998}"/>
              </a:ext>
            </a:extLst>
          </p:cNvPr>
          <p:cNvCxnSpPr/>
          <p:nvPr/>
        </p:nvCxnSpPr>
        <p:spPr>
          <a:xfrm>
            <a:off x="6096000" y="1068387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7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E355F-84AD-4E5C-91BD-48A79B6E40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7" y="1524000"/>
            <a:ext cx="11549306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Deep </a:t>
            </a:r>
            <a:r>
              <a:rPr lang="de-DE" kern="0" dirty="0" err="1"/>
              <a:t>learning</a:t>
            </a:r>
            <a:r>
              <a:rPr lang="de-DE" kern="0" dirty="0"/>
              <a:t>: HT-LCNN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81672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1014518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HT-LCNN:</a:t>
            </a:r>
            <a:r>
              <a:rPr lang="zh-CN" altLang="de-DE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predicted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border</a:t>
            </a:r>
            <a:r>
              <a:rPr lang="de-DE" altLang="zh-CN" kern="0" dirty="0"/>
              <a:t> </a:t>
            </a:r>
            <a:r>
              <a:rPr lang="de-DE" altLang="zh-CN" kern="0" dirty="0" err="1"/>
              <a:t>line</a:t>
            </a:r>
            <a:r>
              <a:rPr lang="de-DE" altLang="zh-CN" kern="0" dirty="0"/>
              <a:t> in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side</a:t>
            </a:r>
            <a:r>
              <a:rPr lang="de-DE" altLang="zh-CN" kern="0" dirty="0"/>
              <a:t> </a:t>
            </a:r>
            <a:r>
              <a:rPr lang="de-DE" altLang="zh-CN" kern="0" dirty="0" err="1"/>
              <a:t>of</a:t>
            </a:r>
            <a:r>
              <a:rPr lang="de-DE" altLang="zh-CN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labeled</a:t>
            </a:r>
            <a:endParaRPr lang="de-DE" b="1" kern="0" dirty="0"/>
          </a:p>
          <a:p>
            <a:endParaRPr lang="de-DE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0AAB9-A0BB-4B3C-9599-3127F8BA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2007392"/>
            <a:ext cx="5444550" cy="375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E820A-4AB6-4616-9448-19C50057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007393"/>
            <a:ext cx="5496531" cy="37544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7AE4F-39A8-4EE1-A56E-4940C7E710ED}"/>
              </a:ext>
            </a:extLst>
          </p:cNvPr>
          <p:cNvCxnSpPr>
            <a:cxnSpLocks/>
          </p:cNvCxnSpPr>
          <p:nvPr/>
        </p:nvCxnSpPr>
        <p:spPr>
          <a:xfrm>
            <a:off x="6096000" y="1905000"/>
            <a:ext cx="0" cy="3962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0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Evaluation: </a:t>
            </a:r>
            <a:r>
              <a:rPr lang="de-DE" sz="2000" dirty="0" err="1"/>
              <a:t>execution</a:t>
            </a:r>
            <a:r>
              <a:rPr lang="de-DE" sz="2000" dirty="0"/>
              <a:t> time</a:t>
            </a:r>
            <a:endParaRPr lang="de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E2F820A-0653-4201-8B91-5A49E054BB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1021508"/>
              </p:ext>
            </p:extLst>
          </p:nvPr>
        </p:nvGraphicFramePr>
        <p:xfrm>
          <a:off x="520701" y="1227932"/>
          <a:ext cx="5470525" cy="489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6ADFF-91D5-4F49-83E9-0EE755B853C9}"/>
              </a:ext>
            </a:extLst>
          </p:cNvPr>
          <p:cNvSpPr/>
          <p:nvPr/>
        </p:nvSpPr>
        <p:spPr>
          <a:xfrm>
            <a:off x="1358901" y="1456532"/>
            <a:ext cx="2971800" cy="43434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510C449D-C0E4-4098-B24D-F40E85CFC1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176691"/>
              </p:ext>
            </p:extLst>
          </p:nvPr>
        </p:nvGraphicFramePr>
        <p:xfrm>
          <a:off x="6324600" y="1230703"/>
          <a:ext cx="5470525" cy="489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3953B04-BE1A-466F-8F88-E229C4DC957C}"/>
              </a:ext>
            </a:extLst>
          </p:cNvPr>
          <p:cNvSpPr/>
          <p:nvPr/>
        </p:nvSpPr>
        <p:spPr>
          <a:xfrm>
            <a:off x="7162800" y="1459303"/>
            <a:ext cx="2573868" cy="43434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D5571-448B-4BB0-9257-7BDB81144C35}"/>
              </a:ext>
            </a:extLst>
          </p:cNvPr>
          <p:cNvSpPr txBox="1"/>
          <p:nvPr/>
        </p:nvSpPr>
        <p:spPr>
          <a:xfrm>
            <a:off x="8449734" y="975671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Without</a:t>
            </a:r>
            <a:r>
              <a:rPr lang="de-DE" dirty="0"/>
              <a:t> MCMLSD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5246AE-EDA9-4B45-B9A0-613A77E8CBBD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4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Conclusion</a:t>
            </a:r>
            <a:r>
              <a:rPr lang="de-DE" dirty="0"/>
              <a:t> and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A6D7-79DC-40FC-BD0E-F837C5BE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11135783" cy="4894262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Implemented</a:t>
            </a:r>
            <a:r>
              <a:rPr lang="de-DE" dirty="0"/>
              <a:t> / </a:t>
            </a:r>
            <a:r>
              <a:rPr lang="de-DE" dirty="0" err="1"/>
              <a:t>reproduced</a:t>
            </a:r>
            <a:r>
              <a:rPr lang="de-DE" dirty="0"/>
              <a:t> 6 </a:t>
            </a:r>
            <a:r>
              <a:rPr lang="de-DE" dirty="0" err="1"/>
              <a:t>approches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lvl="2"/>
            <a:r>
              <a:rPr lang="de-DE" dirty="0"/>
              <a:t>4 in 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LSD, </a:t>
            </a:r>
            <a:r>
              <a:rPr lang="de-DE" dirty="0" err="1"/>
              <a:t>EDLines</a:t>
            </a:r>
            <a:r>
              <a:rPr lang="de-DE" dirty="0"/>
              <a:t>, </a:t>
            </a:r>
            <a:r>
              <a:rPr lang="de-DE" dirty="0" err="1"/>
              <a:t>CannyPF</a:t>
            </a:r>
            <a:r>
              <a:rPr lang="de-DE" dirty="0"/>
              <a:t>, MCMLSD</a:t>
            </a:r>
          </a:p>
          <a:p>
            <a:pPr lvl="2"/>
            <a:r>
              <a:rPr lang="de-DE" dirty="0"/>
              <a:t>2 in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HT-LCNN, F-Clip</a:t>
            </a:r>
          </a:p>
          <a:p>
            <a:pPr lvl="1"/>
            <a:r>
              <a:rPr lang="de-DE" dirty="0" err="1"/>
              <a:t>Metric</a:t>
            </a:r>
            <a:r>
              <a:rPr lang="de-DE" dirty="0"/>
              <a:t> RSE:</a:t>
            </a:r>
          </a:p>
          <a:p>
            <a:pPr lvl="2"/>
            <a:r>
              <a:rPr lang="de-DE" b="1" dirty="0"/>
              <a:t>DL </a:t>
            </a:r>
            <a:r>
              <a:rPr lang="de-DE" b="1" dirty="0" err="1"/>
              <a:t>models</a:t>
            </a:r>
            <a:r>
              <a:rPr lang="de-DE" b="1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/>
              <a:t>robust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</a:t>
            </a:r>
            <a:r>
              <a:rPr lang="de-DE" b="1" dirty="0"/>
              <a:t>HT-LCNN</a:t>
            </a:r>
            <a:r>
              <a:rPr lang="de-DE" dirty="0"/>
              <a:t> 19.77 </a:t>
            </a:r>
            <a:r>
              <a:rPr lang="de-DE" dirty="0" err="1"/>
              <a:t>pixels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classic </a:t>
            </a:r>
            <a:r>
              <a:rPr lang="de-DE" dirty="0" err="1"/>
              <a:t>methods</a:t>
            </a:r>
            <a:r>
              <a:rPr lang="de-DE" dirty="0"/>
              <a:t>: </a:t>
            </a:r>
            <a:r>
              <a:rPr lang="de-DE" b="1" dirty="0"/>
              <a:t>LSD</a:t>
            </a:r>
            <a:r>
              <a:rPr lang="de-DE" dirty="0"/>
              <a:t> 28.8 </a:t>
            </a:r>
            <a:r>
              <a:rPr lang="de-DE" dirty="0" err="1"/>
              <a:t>pixels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altLang="zh-CN" dirty="0" err="1"/>
              <a:t>etric</a:t>
            </a:r>
            <a:r>
              <a:rPr lang="de-DE" altLang="zh-CN" dirty="0"/>
              <a:t> </a:t>
            </a:r>
            <a:r>
              <a:rPr lang="de-DE" altLang="zh-CN" dirty="0" err="1"/>
              <a:t>execution</a:t>
            </a:r>
            <a:r>
              <a:rPr lang="de-DE" altLang="zh-CN" dirty="0"/>
              <a:t> time: F-Clip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fastest </a:t>
            </a:r>
            <a:r>
              <a:rPr lang="de-DE" altLang="zh-CN" dirty="0" err="1"/>
              <a:t>with</a:t>
            </a:r>
            <a:r>
              <a:rPr lang="de-DE" altLang="zh-CN" dirty="0"/>
              <a:t> 32 (</a:t>
            </a:r>
            <a:r>
              <a:rPr lang="de-DE" altLang="zh-CN" dirty="0" err="1"/>
              <a:t>ms</a:t>
            </a:r>
            <a:r>
              <a:rPr lang="de-DE" altLang="zh-CN" dirty="0"/>
              <a:t> / </a:t>
            </a:r>
            <a:r>
              <a:rPr lang="de-DE" altLang="zh-CN" dirty="0" err="1"/>
              <a:t>image</a:t>
            </a:r>
            <a:r>
              <a:rPr lang="de-DE" altLang="zh-CN" dirty="0"/>
              <a:t>)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LSD,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(robust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junctions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a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pPr lvl="2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(</a:t>
            </a:r>
            <a:r>
              <a:rPr lang="de-DE" dirty="0" err="1"/>
              <a:t>obstruction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),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being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1985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0BB427-9A65-46B1-830B-63FC55C3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00200"/>
            <a:ext cx="9215967" cy="561975"/>
          </a:xfrm>
        </p:spPr>
        <p:txBody>
          <a:bodyPr/>
          <a:lstStyle/>
          <a:p>
            <a:pPr algn="ctr"/>
            <a:r>
              <a:rPr lang="en-US" altLang="zh-CN" sz="3200" dirty="0"/>
              <a:t>Thank you </a:t>
            </a:r>
            <a:r>
              <a:rPr lang="en-US" altLang="zh-CN" sz="3200" b="0" dirty="0"/>
              <a:t>for your attention!</a:t>
            </a:r>
            <a:endParaRPr lang="zh-CN" altLang="en-US" sz="3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BAD5-2138-4E9B-97C7-EF1B32AC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5" t="65528" r="1875" b="-85"/>
          <a:stretch/>
        </p:blipFill>
        <p:spPr>
          <a:xfrm>
            <a:off x="76201" y="3429000"/>
            <a:ext cx="12039600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30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 Motivation and Objective</a:t>
            </a:r>
          </a:p>
          <a:p>
            <a:endParaRPr lang="en-US" dirty="0"/>
          </a:p>
          <a:p>
            <a:r>
              <a:rPr lang="en-US" dirty="0"/>
              <a:t>2 Concept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 Result and Evaluation</a:t>
            </a:r>
          </a:p>
          <a:p>
            <a:endParaRPr lang="en-US" dirty="0"/>
          </a:p>
          <a:p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Motivation and Objective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947503" cy="4894262"/>
          </a:xfrm>
        </p:spPr>
        <p:txBody>
          <a:bodyPr/>
          <a:lstStyle/>
          <a:p>
            <a:r>
              <a:rPr lang="de-DE" dirty="0" err="1"/>
              <a:t>Cardiovascular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338,000 </a:t>
            </a:r>
            <a:r>
              <a:rPr lang="de-DE" dirty="0" err="1"/>
              <a:t>deaths</a:t>
            </a:r>
            <a:r>
              <a:rPr lang="de-DE" dirty="0"/>
              <a:t> [1]</a:t>
            </a:r>
          </a:p>
          <a:p>
            <a:pPr lvl="1"/>
            <a:r>
              <a:rPr lang="de-DE" dirty="0"/>
              <a:t>22.3% </a:t>
            </a:r>
            <a:r>
              <a:rPr lang="en-US" dirty="0"/>
              <a:t>due to narrowing of heart disease vessels</a:t>
            </a:r>
          </a:p>
          <a:p>
            <a:r>
              <a:rPr lang="de-DE" dirty="0" err="1"/>
              <a:t>Treatable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stent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[2]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in </a:t>
            </a:r>
            <a:r>
              <a:rPr lang="de-DE" dirty="0" err="1"/>
              <a:t>manufacturing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essential</a:t>
            </a:r>
          </a:p>
          <a:p>
            <a:pPr lvl="1"/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 VS. </a:t>
            </a:r>
            <a:r>
              <a:rPr lang="de-DE" b="1" dirty="0" err="1"/>
              <a:t>a</a:t>
            </a:r>
            <a:r>
              <a:rPr lang="de-DE" altLang="de-DE" b="1" dirty="0" err="1"/>
              <a:t>utomatic</a:t>
            </a:r>
            <a:r>
              <a:rPr lang="de-DE" altLang="de-DE" dirty="0"/>
              <a:t> </a:t>
            </a:r>
            <a:r>
              <a:rPr lang="de-DE" altLang="de-DE" b="1" dirty="0" err="1"/>
              <a:t>inspection</a:t>
            </a:r>
            <a:r>
              <a:rPr lang="de-DE" altLang="de-DE" dirty="0"/>
              <a:t> 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5885EA-47A1-4E38-BDC9-E91D49BC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665748"/>
              </p:ext>
            </p:extLst>
          </p:nvPr>
        </p:nvGraphicFramePr>
        <p:xfrm>
          <a:off x="6629400" y="895351"/>
          <a:ext cx="5458882" cy="2914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1CC476-C96A-493C-99E5-8329F51C2F70}"/>
              </a:ext>
            </a:extLst>
          </p:cNvPr>
          <p:cNvSpPr txBox="1"/>
          <p:nvPr/>
        </p:nvSpPr>
        <p:spPr>
          <a:xfrm>
            <a:off x="6781800" y="4800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16" y="3987772"/>
            <a:ext cx="3762781" cy="209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57C44-0B53-468D-81A9-C6CCFB8DDAB0}"/>
              </a:ext>
            </a:extLst>
          </p:cNvPr>
          <p:cNvSpPr txBox="1"/>
          <p:nvPr/>
        </p:nvSpPr>
        <p:spPr>
          <a:xfrm>
            <a:off x="7543800" y="6074908"/>
            <a:ext cx="38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Stent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altLang="zh-CN" dirty="0"/>
              <a:t>otivation: Stent4Tomorrow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FFD0C-28F0-4C7B-8849-6DFBB4E9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575" y="2975275"/>
            <a:ext cx="4386425" cy="295244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86707-C327-44DA-BCB3-D96ADB17642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7530686" y="2179485"/>
            <a:ext cx="2468102" cy="79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5E2305-E0EC-4515-A86B-328865852375}"/>
              </a:ext>
            </a:extLst>
          </p:cNvPr>
          <p:cNvSpPr/>
          <p:nvPr/>
        </p:nvSpPr>
        <p:spPr>
          <a:xfrm>
            <a:off x="9544050" y="4219875"/>
            <a:ext cx="1092200" cy="635000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60EEE7-0595-4C04-8021-35DBD83B938A}"/>
              </a:ext>
            </a:extLst>
          </p:cNvPr>
          <p:cNvGrpSpPr/>
          <p:nvPr/>
        </p:nvGrpSpPr>
        <p:grpSpPr>
          <a:xfrm>
            <a:off x="301637" y="2694529"/>
            <a:ext cx="3558544" cy="3571182"/>
            <a:chOff x="-3682" y="2885379"/>
            <a:chExt cx="3558544" cy="35711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6F7CD4-7F53-4C38-AD24-2EB876C7E651}"/>
                </a:ext>
              </a:extLst>
            </p:cNvPr>
            <p:cNvGrpSpPr/>
            <p:nvPr/>
          </p:nvGrpSpPr>
          <p:grpSpPr>
            <a:xfrm>
              <a:off x="-3682" y="2885379"/>
              <a:ext cx="3558544" cy="3233191"/>
              <a:chOff x="76200" y="2863979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" y="2863979"/>
                <a:ext cx="3558544" cy="323319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8798AD-1287-44F2-B42E-892FAB7FB092}"/>
                  </a:ext>
                </a:extLst>
              </p:cNvPr>
              <p:cNvSpPr/>
              <p:nvPr/>
            </p:nvSpPr>
            <p:spPr>
              <a:xfrm>
                <a:off x="1796635" y="3124200"/>
                <a:ext cx="609600" cy="8350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9E51E7-82D6-4A66-AF27-A11A2C618AD1}"/>
                </a:ext>
              </a:extLst>
            </p:cNvPr>
            <p:cNvSpPr txBox="1"/>
            <p:nvPr/>
          </p:nvSpPr>
          <p:spPr>
            <a:xfrm>
              <a:off x="611853" y="6087229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manufacturing</a:t>
              </a:r>
              <a:r>
                <a:rPr lang="de-DE" dirty="0"/>
                <a:t> </a:t>
              </a:r>
              <a:r>
                <a:rPr lang="de-DE" dirty="0" err="1"/>
                <a:t>system</a:t>
              </a:r>
              <a:r>
                <a:rPr lang="de-DE" dirty="0"/>
                <a:t> [3]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43E9819-65A3-4716-843F-4C3A0CADC156}"/>
              </a:ext>
            </a:extLst>
          </p:cNvPr>
          <p:cNvGrpSpPr/>
          <p:nvPr/>
        </p:nvGrpSpPr>
        <p:grpSpPr>
          <a:xfrm>
            <a:off x="4260986" y="1040343"/>
            <a:ext cx="3467616" cy="2900583"/>
            <a:chOff x="4117345" y="3461280"/>
            <a:chExt cx="3467616" cy="2900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C6125B-51AB-4B14-8AE4-52D117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345" y="3461280"/>
              <a:ext cx="3269700" cy="227828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8BA557-2877-42A2-AE1A-E3C78A1DBF5E}"/>
                </a:ext>
              </a:extLst>
            </p:cNvPr>
            <p:cNvSpPr txBox="1"/>
            <p:nvPr/>
          </p:nvSpPr>
          <p:spPr>
            <a:xfrm>
              <a:off x="4117345" y="5715532"/>
              <a:ext cx="3467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visual</a:t>
              </a:r>
              <a:r>
                <a:rPr lang="de-DE" b="1" dirty="0"/>
                <a:t> </a:t>
              </a:r>
              <a:r>
                <a:rPr lang="de-DE" b="1" dirty="0" err="1"/>
                <a:t>inspection</a:t>
              </a:r>
              <a:r>
                <a:rPr lang="de-DE" dirty="0"/>
                <a:t> </a:t>
              </a:r>
              <a:r>
                <a:rPr lang="de-DE" dirty="0" err="1"/>
                <a:t>related</a:t>
              </a:r>
              <a:r>
                <a:rPr lang="de-DE" dirty="0"/>
                <a:t> </a:t>
              </a:r>
              <a:r>
                <a:rPr lang="de-DE" dirty="0" err="1"/>
                <a:t>parts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system</a:t>
              </a:r>
              <a:r>
                <a:rPr lang="de-DE" dirty="0"/>
                <a:t> [3]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CD84D-B386-4E68-962C-3DB44F3243EB}"/>
              </a:ext>
            </a:extLst>
          </p:cNvPr>
          <p:cNvCxnSpPr>
            <a:cxnSpLocks/>
            <a:stCxn id="14" idx="0"/>
            <a:endCxn id="7" idx="1"/>
          </p:cNvCxnSpPr>
          <p:nvPr/>
        </p:nvCxnSpPr>
        <p:spPr>
          <a:xfrm flipV="1">
            <a:off x="2326872" y="2179485"/>
            <a:ext cx="1934114" cy="77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E5B6F3A-4206-4F0C-A2EF-B2F8DC65F90D}"/>
              </a:ext>
            </a:extLst>
          </p:cNvPr>
          <p:cNvSpPr txBox="1"/>
          <p:nvPr/>
        </p:nvSpPr>
        <p:spPr>
          <a:xfrm>
            <a:off x="8855787" y="592772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stent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: Borders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pitch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r>
              <a:rPr lang="de-DE" altLang="zh-CN" dirty="0"/>
              <a:t> </a:t>
            </a:r>
            <a:r>
              <a:rPr lang="de-DE" dirty="0" err="1"/>
              <a:t>useless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endParaRPr lang="de-DE" dirty="0"/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and human </a:t>
            </a:r>
            <a:r>
              <a:rPr lang="de-DE" dirty="0" err="1"/>
              <a:t>perception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5039A-5296-45A5-B35E-861E4BF02E84}"/>
              </a:ext>
            </a:extLst>
          </p:cNvPr>
          <p:cNvGrpSpPr/>
          <p:nvPr/>
        </p:nvGrpSpPr>
        <p:grpSpPr>
          <a:xfrm>
            <a:off x="6858000" y="1845133"/>
            <a:ext cx="4386425" cy="2952445"/>
            <a:chOff x="7805575" y="3124200"/>
            <a:chExt cx="4386425" cy="29524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BDEEDB-A9DB-47E9-843D-0B876B35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5575" y="3124200"/>
              <a:ext cx="4386425" cy="2952445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D8D9E2-504B-4EB9-8E7D-598BE3611287}"/>
                </a:ext>
              </a:extLst>
            </p:cNvPr>
            <p:cNvSpPr/>
            <p:nvPr/>
          </p:nvSpPr>
          <p:spPr>
            <a:xfrm>
              <a:off x="9544050" y="4368800"/>
              <a:ext cx="1092200" cy="635000"/>
            </a:xfrm>
            <a:custGeom>
              <a:avLst/>
              <a:gdLst>
                <a:gd name="connsiteX0" fmla="*/ 565150 w 1092200"/>
                <a:gd name="connsiteY0" fmla="*/ 0 h 635000"/>
                <a:gd name="connsiteX1" fmla="*/ 0 w 1092200"/>
                <a:gd name="connsiteY1" fmla="*/ 298450 h 635000"/>
                <a:gd name="connsiteX2" fmla="*/ 577850 w 1092200"/>
                <a:gd name="connsiteY2" fmla="*/ 635000 h 635000"/>
                <a:gd name="connsiteX3" fmla="*/ 1092200 w 1092200"/>
                <a:gd name="connsiteY3" fmla="*/ 279400 h 635000"/>
                <a:gd name="connsiteX4" fmla="*/ 565150 w 1092200"/>
                <a:gd name="connsiteY4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635000">
                  <a:moveTo>
                    <a:pt x="565150" y="0"/>
                  </a:moveTo>
                  <a:lnTo>
                    <a:pt x="0" y="298450"/>
                  </a:lnTo>
                  <a:lnTo>
                    <a:pt x="577850" y="635000"/>
                  </a:lnTo>
                  <a:lnTo>
                    <a:pt x="1092200" y="279400"/>
                  </a:lnTo>
                  <a:lnTo>
                    <a:pt x="565150" y="0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7924800" y="1600200"/>
            <a:ext cx="0" cy="365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9982200" y="1600200"/>
            <a:ext cx="0" cy="365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Assumption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x-</a:t>
                </a:r>
                <a:r>
                  <a:rPr lang="de-DE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Input: RGB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r>
                  <a:rPr lang="de-DE" dirty="0"/>
                  <a:t>Output: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659E8-3A03-4086-B68D-7221E75D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469" y="929993"/>
            <a:ext cx="6096000" cy="41923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514001-A1E8-4E5F-83F9-C66088D9EAAF}"/>
              </a:ext>
            </a:extLst>
          </p:cNvPr>
          <p:cNvCxnSpPr>
            <a:cxnSpLocks/>
          </p:cNvCxnSpPr>
          <p:nvPr/>
        </p:nvCxnSpPr>
        <p:spPr>
          <a:xfrm>
            <a:off x="7223760" y="895350"/>
            <a:ext cx="0" cy="438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4F0C0E-F8D2-49D0-AD4F-9408C056F484}"/>
              </a:ext>
            </a:extLst>
          </p:cNvPr>
          <p:cNvCxnSpPr>
            <a:cxnSpLocks/>
          </p:cNvCxnSpPr>
          <p:nvPr/>
        </p:nvCxnSpPr>
        <p:spPr>
          <a:xfrm>
            <a:off x="10896600" y="895350"/>
            <a:ext cx="0" cy="4381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42767F-092E-4764-916D-F1CFA5F7BB8C}"/>
              </a:ext>
            </a:extLst>
          </p:cNvPr>
          <p:cNvCxnSpPr>
            <a:cxnSpLocks/>
          </p:cNvCxnSpPr>
          <p:nvPr/>
        </p:nvCxnSpPr>
        <p:spPr>
          <a:xfrm>
            <a:off x="7010400" y="895350"/>
            <a:ext cx="0" cy="43819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1201400" y="895350"/>
            <a:ext cx="0" cy="43819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F2A664-C6CA-41D4-803F-AB9930E2D78E}"/>
              </a:ext>
            </a:extLst>
          </p:cNvPr>
          <p:cNvSpPr txBox="1"/>
          <p:nvPr/>
        </p:nvSpPr>
        <p:spPr>
          <a:xfrm>
            <a:off x="6865629" y="52388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31638-E617-4298-9643-5D921A209D13}"/>
              </a:ext>
            </a:extLst>
          </p:cNvPr>
          <p:cNvSpPr txBox="1"/>
          <p:nvPr/>
        </p:nvSpPr>
        <p:spPr>
          <a:xfrm>
            <a:off x="10836454" y="5257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B63A37-49C5-4627-AE32-BAA6532BF878}"/>
              </a:ext>
            </a:extLst>
          </p:cNvPr>
          <p:cNvGrpSpPr/>
          <p:nvPr/>
        </p:nvGrpSpPr>
        <p:grpSpPr>
          <a:xfrm>
            <a:off x="5855623" y="487241"/>
            <a:ext cx="2736273" cy="1105394"/>
            <a:chOff x="7784869" y="5419230"/>
            <a:chExt cx="2736273" cy="110539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108D49-60F2-49CB-9E04-0F2C5A0AE65E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A150C64-B999-47A1-BE45-95D0DEC80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A02977E-F66E-41D1-8A24-E9898682E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4932D3-B452-45A2-B995-4A00BF808B5C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507B26-5D40-4806-856B-73A171A7CF6B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E666E-6613-40FC-ADD3-75093130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6" y="80844"/>
            <a:ext cx="4227155" cy="641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Concept: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1809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Methods: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7630583" cy="4894262"/>
          </a:xfrm>
        </p:spPr>
        <p:txBody>
          <a:bodyPr/>
          <a:lstStyle/>
          <a:p>
            <a:r>
              <a:rPr lang="de-DE" dirty="0"/>
              <a:t>Original Image (RGB): </a:t>
            </a:r>
          </a:p>
          <a:p>
            <a:pPr lvl="1"/>
            <a:r>
              <a:rPr lang="de-DE" dirty="0" err="1"/>
              <a:t>size</a:t>
            </a:r>
            <a:r>
              <a:rPr lang="de-DE" dirty="0"/>
              <a:t>: 2064*3088*3 ( &gt; 5 MB ) 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labels</a:t>
            </a:r>
            <a:r>
              <a:rPr lang="de-DE" dirty="0"/>
              <a:t>: </a:t>
            </a:r>
          </a:p>
          <a:p>
            <a:pPr lvl="1"/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border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endParaRPr lang="de-DE" dirty="0"/>
          </a:p>
          <a:p>
            <a:pPr lvl="1"/>
            <a:r>
              <a:rPr lang="de-DE" dirty="0" err="1"/>
              <a:t>format</a:t>
            </a:r>
            <a:r>
              <a:rPr lang="de-DE" dirty="0"/>
              <a:t>: [</a:t>
            </a:r>
            <a:r>
              <a:rPr lang="de-DE" dirty="0" err="1"/>
              <a:t>x_left_border</a:t>
            </a:r>
            <a:r>
              <a:rPr lang="de-DE" dirty="0"/>
              <a:t>, </a:t>
            </a:r>
            <a:r>
              <a:rPr lang="de-DE" dirty="0" err="1"/>
              <a:t>x_right_border</a:t>
            </a:r>
            <a:r>
              <a:rPr lang="de-DE" dirty="0"/>
              <a:t>]</a:t>
            </a:r>
          </a:p>
          <a:p>
            <a:endParaRPr lang="de-DE" dirty="0"/>
          </a:p>
          <a:p>
            <a:r>
              <a:rPr lang="de-DE" dirty="0"/>
              <a:t>D</a:t>
            </a:r>
            <a:r>
              <a:rPr lang="de-DE" altLang="zh-CN" dirty="0"/>
              <a:t>ataset </a:t>
            </a:r>
            <a:r>
              <a:rPr lang="de-DE" altLang="zh-CN" dirty="0" err="1"/>
              <a:t>splitting</a:t>
            </a:r>
            <a:r>
              <a:rPr lang="de-DE" altLang="zh-CN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1 Some images are truncated when being read</a:t>
            </a:r>
            <a:endParaRPr lang="de-DE" alt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550712-4FFC-4D6A-A45E-856BFF7D6E59}"/>
              </a:ext>
            </a:extLst>
          </p:cNvPr>
          <p:cNvGrpSpPr/>
          <p:nvPr/>
        </p:nvGrpSpPr>
        <p:grpSpPr>
          <a:xfrm>
            <a:off x="7315200" y="990600"/>
            <a:ext cx="3744383" cy="3148806"/>
            <a:chOff x="6108469" y="895350"/>
            <a:chExt cx="6096000" cy="4381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D74B3-08D6-44DD-BD68-A01707D4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6E2738-A021-456E-96F4-97A99B22935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760" y="895350"/>
              <a:ext cx="0" cy="43819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BB81CB-C4CC-4697-8857-1259A90729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600" y="895350"/>
              <a:ext cx="0" cy="43819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36566"/>
              </p:ext>
            </p:extLst>
          </p:nvPr>
        </p:nvGraphicFramePr>
        <p:xfrm>
          <a:off x="838200" y="475488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0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Usable</a:t>
                      </a:r>
                      <a:r>
                        <a:rPr lang="de-DE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550311"/>
              </p:ext>
            </p:extLst>
          </p:nvPr>
        </p:nvGraphicFramePr>
        <p:xfrm>
          <a:off x="9281583" y="44196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BE2433-F52D-4056-8D1C-8D3C2095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98563"/>
            <a:ext cx="4745568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Method: 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7097183" cy="4894262"/>
          </a:xfrm>
        </p:spPr>
        <p:txBody>
          <a:bodyPr/>
          <a:lstStyle/>
          <a:p>
            <a:r>
              <a:rPr lang="de-DE" b="1" dirty="0" err="1"/>
              <a:t>Step</a:t>
            </a:r>
            <a:r>
              <a:rPr lang="de-DE" b="1" dirty="0"/>
              <a:t> 1</a:t>
            </a:r>
            <a:r>
              <a:rPr lang="de-DE" dirty="0"/>
              <a:t>.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Bottom-up</a:t>
            </a:r>
            <a:r>
              <a:rPr lang="de-DE" dirty="0"/>
              <a:t> </a:t>
            </a:r>
            <a:r>
              <a:rPr lang="de-DE" dirty="0" err="1"/>
              <a:t>approachs</a:t>
            </a:r>
            <a:r>
              <a:rPr lang="de-DE" dirty="0"/>
              <a:t>: </a:t>
            </a:r>
          </a:p>
          <a:p>
            <a:pPr lvl="2"/>
            <a:r>
              <a:rPr lang="de-DE" sz="1800" dirty="0"/>
              <a:t>LSD (2010): still </a:t>
            </a:r>
            <a:r>
              <a:rPr lang="de-DE" sz="1800" dirty="0" err="1"/>
              <a:t>typical</a:t>
            </a:r>
            <a:r>
              <a:rPr lang="de-DE" sz="1800" dirty="0"/>
              <a:t> </a:t>
            </a:r>
            <a:r>
              <a:rPr lang="de-DE" sz="1800" dirty="0" err="1"/>
              <a:t>today</a:t>
            </a:r>
            <a:r>
              <a:rPr lang="de-DE" sz="1800" dirty="0"/>
              <a:t> [4]</a:t>
            </a:r>
          </a:p>
          <a:p>
            <a:pPr lvl="2"/>
            <a:r>
              <a:rPr lang="de-DE" sz="1800" dirty="0" err="1"/>
              <a:t>EDLines</a:t>
            </a:r>
            <a:r>
              <a:rPr lang="de-DE" sz="1800" dirty="0"/>
              <a:t> (2011): 10 </a:t>
            </a:r>
            <a:r>
              <a:rPr lang="de-DE" sz="1800" dirty="0" err="1"/>
              <a:t>times</a:t>
            </a:r>
            <a:r>
              <a:rPr lang="de-DE" sz="1800" dirty="0"/>
              <a:t> </a:t>
            </a:r>
            <a:r>
              <a:rPr lang="de-DE" sz="1800" dirty="0" err="1"/>
              <a:t>faster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LSD [5]</a:t>
            </a:r>
          </a:p>
          <a:p>
            <a:pPr lvl="2"/>
            <a:r>
              <a:rPr lang="de-DE" sz="1800" dirty="0" err="1"/>
              <a:t>Canny</a:t>
            </a:r>
            <a:r>
              <a:rPr lang="de-DE" sz="1800" b="1" dirty="0" err="1"/>
              <a:t>PF</a:t>
            </a:r>
            <a:r>
              <a:rPr lang="de-DE" sz="1800" dirty="0"/>
              <a:t> (2015): </a:t>
            </a:r>
            <a:r>
              <a:rPr lang="de-DE" sz="1800" dirty="0" err="1"/>
              <a:t>parameter</a:t>
            </a:r>
            <a:r>
              <a:rPr lang="de-DE" sz="1800" dirty="0"/>
              <a:t> </a:t>
            </a:r>
            <a:r>
              <a:rPr lang="de-DE" sz="1800" dirty="0" err="1"/>
              <a:t>free</a:t>
            </a:r>
            <a:r>
              <a:rPr lang="de-DE" sz="1800" dirty="0"/>
              <a:t> [6]</a:t>
            </a:r>
          </a:p>
          <a:p>
            <a:pPr lvl="1"/>
            <a:r>
              <a:rPr lang="de-DE" dirty="0"/>
              <a:t>Top-down </a:t>
            </a:r>
            <a:r>
              <a:rPr lang="de-DE" dirty="0" err="1"/>
              <a:t>approachs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hough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endParaRPr lang="de-DE" dirty="0"/>
          </a:p>
          <a:p>
            <a:pPr lvl="2"/>
            <a:r>
              <a:rPr lang="de-DE" sz="1800" dirty="0"/>
              <a:t>MCMLSD (CVPR 2017) [7]</a:t>
            </a:r>
          </a:p>
          <a:p>
            <a:endParaRPr lang="de-DE" b="1" dirty="0"/>
          </a:p>
          <a:p>
            <a:r>
              <a:rPr lang="de-DE" b="1" dirty="0" err="1"/>
              <a:t>Step</a:t>
            </a:r>
            <a:r>
              <a:rPr lang="de-DE" b="1" dirty="0"/>
              <a:t> 2</a:t>
            </a:r>
            <a:r>
              <a:rPr lang="de-DE" dirty="0"/>
              <a:t>. valid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extractor</a:t>
            </a:r>
            <a:endParaRPr lang="de-DE" dirty="0"/>
          </a:p>
          <a:p>
            <a:pPr lvl="1"/>
            <a:r>
              <a:rPr lang="de-DE" dirty="0" err="1"/>
              <a:t>filter</a:t>
            </a:r>
            <a:r>
              <a:rPr lang="de-DE" dirty="0"/>
              <a:t>: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de-DE" dirty="0"/>
          </a:p>
          <a:p>
            <a:endParaRPr lang="de-DE" b="1" dirty="0"/>
          </a:p>
          <a:p>
            <a:r>
              <a:rPr lang="de-DE" b="1" dirty="0" err="1"/>
              <a:t>Step</a:t>
            </a:r>
            <a:r>
              <a:rPr lang="de-DE" b="1" dirty="0"/>
              <a:t> 3</a:t>
            </a:r>
            <a:r>
              <a:rPr lang="de-DE" dirty="0"/>
              <a:t>.</a:t>
            </a:r>
            <a:r>
              <a:rPr lang="zh-CN" altLang="de-DE" dirty="0"/>
              <a:t> </a:t>
            </a:r>
            <a:r>
              <a:rPr lang="de-DE" altLang="zh-CN" dirty="0" err="1"/>
              <a:t>border</a:t>
            </a:r>
            <a:r>
              <a:rPr lang="zh-CN" altLang="de-DE" dirty="0"/>
              <a:t> </a:t>
            </a:r>
            <a:r>
              <a:rPr lang="de-DE" altLang="zh-CN" dirty="0" err="1"/>
              <a:t>line</a:t>
            </a:r>
            <a:r>
              <a:rPr lang="zh-CN" altLang="de-DE" dirty="0"/>
              <a:t> </a:t>
            </a:r>
            <a:r>
              <a:rPr lang="de-DE" altLang="zh-CN" dirty="0" err="1"/>
              <a:t>generator</a:t>
            </a:r>
            <a:endParaRPr lang="de-DE" altLang="zh-CN" dirty="0"/>
          </a:p>
          <a:p>
            <a:pPr lvl="1"/>
            <a:r>
              <a:rPr lang="de-DE" dirty="0"/>
              <a:t>least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A881D-8918-4D1D-9A23-0A6AF92EE14D}"/>
              </a:ext>
            </a:extLst>
          </p:cNvPr>
          <p:cNvSpPr/>
          <p:nvPr/>
        </p:nvSpPr>
        <p:spPr>
          <a:xfrm>
            <a:off x="7391400" y="1198563"/>
            <a:ext cx="2286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BBB8E-A40B-454A-9683-416F55AECA25}"/>
              </a:ext>
            </a:extLst>
          </p:cNvPr>
          <p:cNvGrpSpPr/>
          <p:nvPr/>
        </p:nvGrpSpPr>
        <p:grpSpPr>
          <a:xfrm>
            <a:off x="7620000" y="1192213"/>
            <a:ext cx="4049183" cy="4356100"/>
            <a:chOff x="7620000" y="1192213"/>
            <a:chExt cx="4049183" cy="4356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D3C0AB-EED4-4D5B-AACC-4FB9618AB094}"/>
                </a:ext>
              </a:extLst>
            </p:cNvPr>
            <p:cNvSpPr/>
            <p:nvPr/>
          </p:nvSpPr>
          <p:spPr>
            <a:xfrm>
              <a:off x="7620000" y="1198563"/>
              <a:ext cx="228600" cy="434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4DBFE-0F46-482A-B604-BF7EAECC798C}"/>
                </a:ext>
              </a:extLst>
            </p:cNvPr>
            <p:cNvSpPr/>
            <p:nvPr/>
          </p:nvSpPr>
          <p:spPr>
            <a:xfrm>
              <a:off x="11440583" y="1192213"/>
              <a:ext cx="228600" cy="434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7E8D76-C170-46C5-AA70-A67C70080456}"/>
                </a:ext>
              </a:extLst>
            </p:cNvPr>
            <p:cNvSpPr/>
            <p:nvPr/>
          </p:nvSpPr>
          <p:spPr>
            <a:xfrm>
              <a:off x="9764184" y="1204913"/>
              <a:ext cx="228600" cy="4343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81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36563 4.81481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34D649-582C-48B7-A588-4682D38416F1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0</TotalTime>
  <Words>914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Cambria Math</vt:lpstr>
      <vt:lpstr>ITIV_0010-DAMA-Vortrag_englisch</vt:lpstr>
      <vt:lpstr>Master Thesis</vt:lpstr>
      <vt:lpstr>Structure</vt:lpstr>
      <vt:lpstr>1 Motivation and Objective</vt:lpstr>
      <vt:lpstr>Motivation: Stent4Tomorrow</vt:lpstr>
      <vt:lpstr>Objective: Borders extraction</vt:lpstr>
      <vt:lpstr>2 Concept</vt:lpstr>
      <vt:lpstr>Concept: diagram</vt:lpstr>
      <vt:lpstr>3 Methods: Dataset</vt:lpstr>
      <vt:lpstr>Method: classic image process</vt:lpstr>
      <vt:lpstr>Method: deep learning</vt:lpstr>
      <vt:lpstr>4 Result &amp; Evaluation</vt:lpstr>
      <vt:lpstr>Evaluation: RSE</vt:lpstr>
      <vt:lpstr>Evaluation: RSE</vt:lpstr>
      <vt:lpstr>Evaluation: RSE</vt:lpstr>
      <vt:lpstr>Evaluation: RSE</vt:lpstr>
      <vt:lpstr>Evaluation: execution time</vt:lpstr>
      <vt:lpstr>5 Conclusion and outlook</vt:lpstr>
      <vt:lpstr>Thank you for your attention!</vt:lpstr>
      <vt:lpstr>Appendix -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Dai, Dinggen</cp:lastModifiedBy>
  <cp:revision>116</cp:revision>
  <dcterms:created xsi:type="dcterms:W3CDTF">2022-10-27T19:25:58Z</dcterms:created>
  <dcterms:modified xsi:type="dcterms:W3CDTF">2022-10-28T10:31:29Z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